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90" r:id="rId3"/>
    <p:sldId id="287" r:id="rId4"/>
    <p:sldId id="273" r:id="rId5"/>
    <p:sldId id="270" r:id="rId6"/>
    <p:sldId id="286" r:id="rId7"/>
    <p:sldId id="269" r:id="rId8"/>
    <p:sldId id="289" r:id="rId9"/>
    <p:sldId id="257" r:id="rId10"/>
    <p:sldId id="258" r:id="rId11"/>
    <p:sldId id="256" r:id="rId12"/>
    <p:sldId id="259" r:id="rId13"/>
    <p:sldId id="275" r:id="rId14"/>
    <p:sldId id="261" r:id="rId15"/>
    <p:sldId id="262" r:id="rId16"/>
    <p:sldId id="278" r:id="rId17"/>
    <p:sldId id="279" r:id="rId18"/>
    <p:sldId id="280" r:id="rId19"/>
    <p:sldId id="264" r:id="rId20"/>
    <p:sldId id="282" r:id="rId21"/>
    <p:sldId id="281" r:id="rId22"/>
    <p:sldId id="283" r:id="rId23"/>
    <p:sldId id="284" r:id="rId24"/>
    <p:sldId id="285" r:id="rId25"/>
    <p:sldId id="266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0D27AE-7464-43A7-8FEC-E2BBD591109D}" v="112" dt="2024-07-02T12:15:22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8868A-B620-4C3A-DCC2-FA987C7BA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6F8892-635D-D704-2FE5-525639479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603F3-2230-72A7-F6C7-169F69559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8B9B-F15C-45F6-9B3E-81F6F789D71B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C6686-CEFD-F392-5A06-024DF0C6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56839-BB46-7DD8-C1BC-D0649225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B07D-8BE3-4925-AB6F-A783CCCE9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85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81C6-0B1B-832B-3CEC-684344D1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F51C6-FF61-71D3-89B1-16C7258C8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82022-7DFD-CB64-48EC-188FC17C2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8B9B-F15C-45F6-9B3E-81F6F789D71B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5BEED-7823-2DE2-0FA0-C36564AC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97BB3-FD34-1915-81F5-98474B29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B07D-8BE3-4925-AB6F-A783CCCE9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3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273FE1-CED8-931C-07D4-C8B4EC84B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3F7A05-40FA-ABC8-997E-4A904FCA6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E2AEE-7368-9C74-5AD2-89C962EB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8B9B-F15C-45F6-9B3E-81F6F789D71B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7AAFC-BE29-430F-0EF3-784D3621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F27B1-7AC1-FB96-C09F-EFDE9DBF6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B07D-8BE3-4925-AB6F-A783CCCE9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30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B64B-DA6F-04A3-FAD6-A57FF94C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68019-D0C7-B3B6-1FA7-109D9FB4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1FB0-20C0-5EF9-EAB4-E4E8DE8B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8B9B-F15C-45F6-9B3E-81F6F789D71B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6F120-021C-0277-EDDC-A5D6A6FDB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63C27-2AC0-31DE-ECAF-B03FFC0CC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B07D-8BE3-4925-AB6F-A783CCCE9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24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6BF7A-D7F6-9E2F-578F-BB2BF7F52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B7535-1007-010B-31C1-8E08E413E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29EFC-F0E9-5C74-04B0-9F42BA8A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8B9B-F15C-45F6-9B3E-81F6F789D71B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67470-D44A-2B28-B6B1-EC330ED1A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C9595-64FD-0BA1-4523-177D1606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B07D-8BE3-4925-AB6F-A783CCCE9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55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90DCE-1AD8-430C-A47F-BCAFA5A8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6DD47-7D40-9F1E-4212-944215209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9AEB7-C658-1218-20AE-DD620A77F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26379-29F1-20B1-DF3D-71E38BF5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8B9B-F15C-45F6-9B3E-81F6F789D71B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9AA7A-06EA-EF3A-2E3D-C3E532FA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2AFE1-72C3-A3D5-121E-58BBCB17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B07D-8BE3-4925-AB6F-A783CCCE9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43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1E99-9FFE-05C1-1329-4C4BFE3C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16D90-062B-2A18-C8F8-C087BBFDB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4617C-270C-3F06-A52E-A4A870A9A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5B62E1-6E72-5AA2-F91F-8C043778B3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0F0612-3D16-85D1-3246-9CC703B91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810285-1516-B162-433D-49FAEA68B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8B9B-F15C-45F6-9B3E-81F6F789D71B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84240-A1B1-B35E-1B4E-E99FC81DC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12D9AA-A87C-F0F0-C7B3-AAED0F72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B07D-8BE3-4925-AB6F-A783CCCE9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90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F0DA-831C-0C34-33C0-DC02D335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01730-6F28-C6E8-12AC-35E975D9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8B9B-F15C-45F6-9B3E-81F6F789D71B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62C3C-E6E1-FB1D-4DD0-D875A232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423CD-8AC1-7D83-EB25-1C244394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B07D-8BE3-4925-AB6F-A783CCCE9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19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F707AB-2AFF-25DA-B6F6-DFF9CB32F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8B9B-F15C-45F6-9B3E-81F6F789D71B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771958-2B10-DA52-39B3-3C3E968D5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4F6DE-10F1-65B0-C9AC-4619D2F0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B07D-8BE3-4925-AB6F-A783CCCE9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96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5EAA-263F-1DE3-015F-30407A039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0E077-2822-285E-2DD4-894763F2A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1141A-A09C-BDD2-06E7-926DDD54D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ADE22-65C1-9A3E-0025-7ED917CE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8B9B-F15C-45F6-9B3E-81F6F789D71B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DD87E-1D36-4DEA-97FF-40FC11B3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78E31-5BD9-37AD-A209-F70F441A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B07D-8BE3-4925-AB6F-A783CCCE9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73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48F80-86AD-1D7C-42B5-4A8319669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C5B215-4248-E2E0-3692-E1B23096BA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363F5-135B-BAF1-0CFF-0A79BEEE7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5E190-5CF4-25DA-E736-20EB9AA3A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8B9B-F15C-45F6-9B3E-81F6F789D71B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23450-5C1E-2CBB-CFD3-EB3BC62A2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4CC52-6062-B764-6B51-EC88E1A9F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B07D-8BE3-4925-AB6F-A783CCCE9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37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20D145-1502-4464-9140-B0BA49085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1FE7C-DEF9-3FA8-374F-D35C7552B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68B40-DD8C-ADC5-2DD4-6DDDB06DA9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38B9B-F15C-45F6-9B3E-81F6F789D71B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EA04D-748F-8A9A-1188-F77C5A54D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0450E-18A0-9093-31B2-644B7177F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2B07D-8BE3-4925-AB6F-A783CCCE9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03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re's why we should learn to love the difficult journey.">
            <a:extLst>
              <a:ext uri="{FF2B5EF4-FFF2-40B4-BE49-F238E27FC236}">
                <a16:creationId xmlns:a16="http://schemas.microsoft.com/office/drawing/2014/main" id="{2B80884B-C048-8546-DDD8-7950742441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Freeform 12">
            <a:extLst>
              <a:ext uri="{FF2B5EF4-FFF2-40B4-BE49-F238E27FC236}">
                <a16:creationId xmlns:a16="http://schemas.microsoft.com/office/drawing/2014/main" id="{522A94E1-AEBD-4286-BFF8-0711E4CD3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622650" y="5181600"/>
            <a:ext cx="9165010" cy="1174750"/>
          </a:xfrm>
          <a:custGeom>
            <a:avLst/>
            <a:gdLst>
              <a:gd name="connsiteX0" fmla="*/ 0 w 9165010"/>
              <a:gd name="connsiteY0" fmla="*/ 1073384 h 1073384"/>
              <a:gd name="connsiteX1" fmla="*/ 9165010 w 9165010"/>
              <a:gd name="connsiteY1" fmla="*/ 1073384 h 1073384"/>
              <a:gd name="connsiteX2" fmla="*/ 9165010 w 9165010"/>
              <a:gd name="connsiteY2" fmla="*/ 266817 h 1073384"/>
              <a:gd name="connsiteX3" fmla="*/ 4757604 w 9165010"/>
              <a:gd name="connsiteY3" fmla="*/ 266817 h 1073384"/>
              <a:gd name="connsiteX4" fmla="*/ 4582505 w 9165010"/>
              <a:gd name="connsiteY4" fmla="*/ 0 h 1073384"/>
              <a:gd name="connsiteX5" fmla="*/ 4407407 w 9165010"/>
              <a:gd name="connsiteY5" fmla="*/ 266817 h 1073384"/>
              <a:gd name="connsiteX6" fmla="*/ 0 w 9165010"/>
              <a:gd name="connsiteY6" fmla="*/ 266817 h 10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010" h="1073384">
                <a:moveTo>
                  <a:pt x="0" y="1073384"/>
                </a:moveTo>
                <a:lnTo>
                  <a:pt x="9165010" y="1073384"/>
                </a:lnTo>
                <a:lnTo>
                  <a:pt x="9165010" y="266817"/>
                </a:lnTo>
                <a:lnTo>
                  <a:pt x="4757604" y="266817"/>
                </a:lnTo>
                <a:lnTo>
                  <a:pt x="4582505" y="0"/>
                </a:lnTo>
                <a:lnTo>
                  <a:pt x="4407407" y="266817"/>
                </a:lnTo>
                <a:lnTo>
                  <a:pt x="0" y="266817"/>
                </a:lnTo>
                <a:close/>
              </a:path>
            </a:pathLst>
          </a:custGeom>
          <a:solidFill>
            <a:srgbClr val="40404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33B293-6647-53A9-A517-D484A2882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5254391"/>
            <a:ext cx="8867012" cy="77493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dirty="0">
                <a:solidFill>
                  <a:srgbClr val="FFFFFF"/>
                </a:solidFill>
              </a:rPr>
              <a:t>An Unexpected Story: A Journey from Lament to Hope</a:t>
            </a:r>
          </a:p>
        </p:txBody>
      </p:sp>
    </p:spTree>
    <p:extLst>
      <p:ext uri="{BB962C8B-B14F-4D97-AF65-F5344CB8AC3E}">
        <p14:creationId xmlns:p14="http://schemas.microsoft.com/office/powerpoint/2010/main" val="3946246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Day 1: Where Do You Find Meaning? (Judges 21:25) — David J. Collum">
            <a:extLst>
              <a:ext uri="{FF2B5EF4-FFF2-40B4-BE49-F238E27FC236}">
                <a16:creationId xmlns:a16="http://schemas.microsoft.com/office/drawing/2014/main" id="{AE01F4F0-0FF9-1F5C-9C69-3758051E1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095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The Hidden Symbolism You Never Saw in the Book of Ruth - Bible Study">
            <a:extLst>
              <a:ext uri="{FF2B5EF4-FFF2-40B4-BE49-F238E27FC236}">
                <a16:creationId xmlns:a16="http://schemas.microsoft.com/office/drawing/2014/main" id="{4DDB567B-2D68-3494-4DC6-F3CEF7D91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r="-1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FD0BC3-51EA-52A5-E75C-604753BA18F8}"/>
              </a:ext>
            </a:extLst>
          </p:cNvPr>
          <p:cNvSpPr txBox="1"/>
          <p:nvPr/>
        </p:nvSpPr>
        <p:spPr>
          <a:xfrm>
            <a:off x="140153" y="2120628"/>
            <a:ext cx="5695950" cy="214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b="1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Session 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b="1" kern="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Life is hard – Where is God? Ruth 1</a:t>
            </a:r>
            <a:endParaRPr lang="en-GB" sz="4000" b="1" kern="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34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1" name="Rectangle 4111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UNRAVELING THE ROOT CAUSES OF FAMINE – APE: Artists Project Earth | Home of  Rhythms del Mundo">
            <a:extLst>
              <a:ext uri="{FF2B5EF4-FFF2-40B4-BE49-F238E27FC236}">
                <a16:creationId xmlns:a16="http://schemas.microsoft.com/office/drawing/2014/main" id="{44FCC28E-D22D-444B-A473-559A370B5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928E73-398D-ECD6-0C42-A40F4900F64D}"/>
              </a:ext>
            </a:extLst>
          </p:cNvPr>
          <p:cNvSpPr txBox="1"/>
          <p:nvPr/>
        </p:nvSpPr>
        <p:spPr>
          <a:xfrm>
            <a:off x="1524000" y="1122363"/>
            <a:ext cx="9144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Tragic Crisis</a:t>
            </a:r>
          </a:p>
        </p:txBody>
      </p:sp>
      <p:sp>
        <p:nvSpPr>
          <p:cNvPr id="412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0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 descr="Psalm 56:8 (NLT) You keep track of all my sorrows. You have collected all  my tears in your bottle. You have recorded each one in... – @notpattymills  on Tumblr">
            <a:extLst>
              <a:ext uri="{FF2B5EF4-FFF2-40B4-BE49-F238E27FC236}">
                <a16:creationId xmlns:a16="http://schemas.microsoft.com/office/drawing/2014/main" id="{02C97344-6FC8-9DF3-B0A0-13F4E430C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3533" y="-856"/>
            <a:ext cx="5147734" cy="685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429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Why a solo female travel experience is incredible for the soul at any age">
            <a:extLst>
              <a:ext uri="{FF2B5EF4-FFF2-40B4-BE49-F238E27FC236}">
                <a16:creationId xmlns:a16="http://schemas.microsoft.com/office/drawing/2014/main" id="{32D44C1D-8FB5-1B8C-055C-3F4BCAB7D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46D754-50DF-62F1-3C02-F3376A334DFB}"/>
              </a:ext>
            </a:extLst>
          </p:cNvPr>
          <p:cNvSpPr txBox="1"/>
          <p:nvPr/>
        </p:nvSpPr>
        <p:spPr>
          <a:xfrm>
            <a:off x="487680" y="1050664"/>
            <a:ext cx="10535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 Return Home and a Journey of Peril…</a:t>
            </a:r>
          </a:p>
        </p:txBody>
      </p:sp>
    </p:spTree>
    <p:extLst>
      <p:ext uri="{BB962C8B-B14F-4D97-AF65-F5344CB8AC3E}">
        <p14:creationId xmlns:p14="http://schemas.microsoft.com/office/powerpoint/2010/main" val="1863525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32,586 Crying Eyes Stock Photos and Images - 123RF">
            <a:extLst>
              <a:ext uri="{FF2B5EF4-FFF2-40B4-BE49-F238E27FC236}">
                <a16:creationId xmlns:a16="http://schemas.microsoft.com/office/drawing/2014/main" id="{7F882B68-9B2D-6985-7F5E-65E199BE8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8" b="2154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C0EEFA-9F2F-3D9B-E50C-1D1BEF053406}"/>
              </a:ext>
            </a:extLst>
          </p:cNvPr>
          <p:cNvSpPr txBox="1"/>
          <p:nvPr/>
        </p:nvSpPr>
        <p:spPr>
          <a:xfrm>
            <a:off x="190500" y="975360"/>
            <a:ext cx="3060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Don’t call me Naomi,” she told them. “Call me Mara, because the Almighty has made my life very bitter. </a:t>
            </a:r>
          </a:p>
          <a:p>
            <a:endParaRPr lang="en-GB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Ruth 1:20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84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e Lament for Singles">
            <a:extLst>
              <a:ext uri="{FF2B5EF4-FFF2-40B4-BE49-F238E27FC236}">
                <a16:creationId xmlns:a16="http://schemas.microsoft.com/office/drawing/2014/main" id="{2A70C26A-EFC2-7999-498B-262769762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887009"/>
            <a:ext cx="57054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A03220-75A6-C0AA-4702-48708E2F1515}"/>
              </a:ext>
            </a:extLst>
          </p:cNvPr>
          <p:cNvSpPr txBox="1"/>
          <p:nvPr/>
        </p:nvSpPr>
        <p:spPr>
          <a:xfrm>
            <a:off x="143932" y="347133"/>
            <a:ext cx="120480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3A7C2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Take some time and gather your thoughts on lament and what the text reveals. Does it affect the story? Is there a link between lament and the beginnings of hope?</a:t>
            </a:r>
            <a:endParaRPr lang="en-GB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725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Rectangle 13334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2DBD9-21BB-4E66-E925-2E2A1B2089EF}"/>
              </a:ext>
            </a:extLst>
          </p:cNvPr>
          <p:cNvSpPr txBox="1"/>
          <p:nvPr/>
        </p:nvSpPr>
        <p:spPr>
          <a:xfrm>
            <a:off x="603938" y="640081"/>
            <a:ext cx="2608655" cy="5257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2C2C2C"/>
                </a:solidFill>
                <a:latin typeface="+mj-lt"/>
                <a:ea typeface="+mj-ea"/>
                <a:cs typeface="+mj-cs"/>
              </a:rPr>
              <a:t>Courageous &amp; Faithful Living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solidFill>
                <a:srgbClr val="2C2C2C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2C2C2C"/>
                </a:solidFill>
                <a:latin typeface="+mj-lt"/>
                <a:ea typeface="+mj-ea"/>
                <a:cs typeface="+mj-cs"/>
              </a:rPr>
              <a:t>Ruth 2 &amp; 3 </a:t>
            </a:r>
          </a:p>
        </p:txBody>
      </p:sp>
      <p:sp>
        <p:nvSpPr>
          <p:cNvPr id="13336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24" name="Picture 12" descr="Baby Girl Names Inspired By Our ...">
            <a:extLst>
              <a:ext uri="{FF2B5EF4-FFF2-40B4-BE49-F238E27FC236}">
                <a16:creationId xmlns:a16="http://schemas.microsoft.com/office/drawing/2014/main" id="{2BC4DF8F-4711-0BE1-2B69-863808959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0" r="-1" b="3723"/>
          <a:stretch/>
        </p:blipFill>
        <p:spPr bwMode="auto">
          <a:xfrm>
            <a:off x="4062964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178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4" name="Rectangle 14353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355" name="Freeform: Shape 14354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338" name="Picture 2" descr="YOU'RE ON MUTE">
            <a:extLst>
              <a:ext uri="{FF2B5EF4-FFF2-40B4-BE49-F238E27FC236}">
                <a16:creationId xmlns:a16="http://schemas.microsoft.com/office/drawing/2014/main" id="{82F29EC2-2160-9BE9-0D3F-2DD2C724F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4012" y="643466"/>
            <a:ext cx="5566833" cy="556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56" name="Group 14355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4348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9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6274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5C821-10DA-029E-B663-C70251AC0422}"/>
              </a:ext>
            </a:extLst>
          </p:cNvPr>
          <p:cNvSpPr txBox="1"/>
          <p:nvPr/>
        </p:nvSpPr>
        <p:spPr>
          <a:xfrm>
            <a:off x="7510334" y="1740036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latin typeface="+mj-lt"/>
                <a:ea typeface="+mj-ea"/>
                <a:cs typeface="+mj-cs"/>
              </a:rPr>
              <a:t>Boldness in the face of danger</a:t>
            </a:r>
          </a:p>
        </p:txBody>
      </p:sp>
      <p:sp>
        <p:nvSpPr>
          <p:cNvPr id="3084" name="Freeform: Shape 3083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silhouette - foto van Basebank - Portret - Zoom.nl">
            <a:extLst>
              <a:ext uri="{FF2B5EF4-FFF2-40B4-BE49-F238E27FC236}">
                <a16:creationId xmlns:a16="http://schemas.microsoft.com/office/drawing/2014/main" id="{3D9A6163-F376-A110-66C4-CEC67B777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6" b="26783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037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50083-063C-109D-7061-9BACEFEE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093"/>
            <a:ext cx="10515600" cy="592387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An Unexpected Story – A Journey from Lament to Hope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Session 1 – Framing/Reframing – the Context of Ruth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Session 2 – Life is Hard, Where is God? Ruth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Session 3 – Courageous &amp; Faithful Living – Ruth 2 &amp; 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Session 4 – A Promise Fulfilled – Ruth 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Session 5 – What does this all mean for us today?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832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1639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386" name="Picture 2" descr="Chapter 3 - Truth Snitch">
            <a:extLst>
              <a:ext uri="{FF2B5EF4-FFF2-40B4-BE49-F238E27FC236}">
                <a16:creationId xmlns:a16="http://schemas.microsoft.com/office/drawing/2014/main" id="{422C5C32-577A-4C55-6CE9-547C6C547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" b="227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222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0" name="Rectangle 1539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366" name="Picture 6" descr="It's Time To Get Ready For Your Promise To Be Fulfilled – Oceans in the  Desert">
            <a:extLst>
              <a:ext uri="{FF2B5EF4-FFF2-40B4-BE49-F238E27FC236}">
                <a16:creationId xmlns:a16="http://schemas.microsoft.com/office/drawing/2014/main" id="{F05C21EC-5DE6-A7FB-8158-70BEBDFEE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2" r="1" b="25858"/>
          <a:stretch/>
        </p:blipFill>
        <p:spPr bwMode="auto">
          <a:xfrm>
            <a:off x="196850" y="173518"/>
            <a:ext cx="11798300" cy="6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545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1" name="Rectangle 1742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410" name="Picture 2" descr="Ruth 4:15 He will renew your life and sustain you in your old age. For your  daughter-in-law, who loves you and is better to you than seven sons, has  given him birth.&quot;">
            <a:extLst>
              <a:ext uri="{FF2B5EF4-FFF2-40B4-BE49-F238E27FC236}">
                <a16:creationId xmlns:a16="http://schemas.microsoft.com/office/drawing/2014/main" id="{6B36A23C-FB40-58DB-FE5F-190252941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2" b="1697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00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1843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8438" name="Picture 6" descr="Who named Ruth's son Obed?">
            <a:extLst>
              <a:ext uri="{FF2B5EF4-FFF2-40B4-BE49-F238E27FC236}">
                <a16:creationId xmlns:a16="http://schemas.microsoft.com/office/drawing/2014/main" id="{0B25D999-618B-8F5C-154D-76EE881E5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068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0 Tips to help your extremely shy child">
            <a:extLst>
              <a:ext uri="{FF2B5EF4-FFF2-40B4-BE49-F238E27FC236}">
                <a16:creationId xmlns:a16="http://schemas.microsoft.com/office/drawing/2014/main" id="{C35F2986-06C0-2F47-0F32-C03D5AC22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r="14834" b="-1"/>
          <a:stretch/>
        </p:blipFill>
        <p:spPr bwMode="auto">
          <a:xfrm>
            <a:off x="20" y="10"/>
            <a:ext cx="73902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8" name="Rectangle 19467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9" name="Rectangle 19468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467" name="Rectangle 19466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7ED16-50CB-A972-7A63-C3DA8FDF2B99}"/>
              </a:ext>
            </a:extLst>
          </p:cNvPr>
          <p:cNvSpPr txBox="1"/>
          <p:nvPr/>
        </p:nvSpPr>
        <p:spPr>
          <a:xfrm>
            <a:off x="7612618" y="714836"/>
            <a:ext cx="4447302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effectLst/>
              </a:rPr>
              <a:t>Discuss the greatest barriers to living a life exhibiting the traits found in </a:t>
            </a:r>
            <a:r>
              <a:rPr lang="en-US" sz="2800" b="1">
                <a:effectLst/>
              </a:rPr>
              <a:t>Ruth’s story.</a:t>
            </a:r>
            <a:endParaRPr lang="en-US" sz="2800" b="1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b="1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W</a:t>
            </a:r>
            <a:r>
              <a:rPr lang="en-US" sz="2800" b="1" dirty="0">
                <a:effectLst/>
              </a:rPr>
              <a:t>hat can we do to overcome these barriers?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b="1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effectLst/>
              </a:rPr>
              <a:t>Do you look for reasons to disqualify yourself?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b="1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Do you</a:t>
            </a:r>
            <a:r>
              <a:rPr lang="en-US" sz="2800" b="1" dirty="0">
                <a:effectLst/>
              </a:rPr>
              <a:t> see yourself as unlikely character in God’s plan, and why?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2219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w to Make Someone Feel Heard … Saying the Right Thing When Listening |  SkillPath">
            <a:extLst>
              <a:ext uri="{FF2B5EF4-FFF2-40B4-BE49-F238E27FC236}">
                <a16:creationId xmlns:a16="http://schemas.microsoft.com/office/drawing/2014/main" id="{818BFE32-8F97-0A2E-DCC7-DDD3BA269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" b="14400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5128" name="Freeform: Shape 512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5129" name="Group 512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5130" name="Group 512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5134" name="Freeform: Shape 513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5" name="Freeform: Shape 513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31" name="Group 513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5132" name="Freeform: Shape 513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3" name="Freeform: Shape 513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34C48B1-A50C-1887-118B-04FD26B63C04}"/>
              </a:ext>
            </a:extLst>
          </p:cNvPr>
          <p:cNvSpPr txBox="1"/>
          <p:nvPr/>
        </p:nvSpPr>
        <p:spPr>
          <a:xfrm>
            <a:off x="95250" y="1179524"/>
            <a:ext cx="35925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What is God saying to us today?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6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5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aming and Reframing – Making Conflict Suck Less: The Basics">
            <a:extLst>
              <a:ext uri="{FF2B5EF4-FFF2-40B4-BE49-F238E27FC236}">
                <a16:creationId xmlns:a16="http://schemas.microsoft.com/office/drawing/2014/main" id="{F1909BA2-568C-CB41-43D4-0D348363C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657" y="643467"/>
            <a:ext cx="371868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B43338-D334-DEE8-14B6-BC3F48B9BC3D}"/>
              </a:ext>
            </a:extLst>
          </p:cNvPr>
          <p:cNvSpPr txBox="1"/>
          <p:nvPr/>
        </p:nvSpPr>
        <p:spPr>
          <a:xfrm>
            <a:off x="1127760" y="2966720"/>
            <a:ext cx="224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FRAMING</a:t>
            </a:r>
            <a:endParaRPr lang="en-GB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FBA618-258E-A2D3-AF35-AE15F7076FE2}"/>
              </a:ext>
            </a:extLst>
          </p:cNvPr>
          <p:cNvSpPr txBox="1"/>
          <p:nvPr/>
        </p:nvSpPr>
        <p:spPr>
          <a:xfrm>
            <a:off x="8575230" y="2982198"/>
            <a:ext cx="2803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RE-FRAMING</a:t>
            </a:r>
            <a:endParaRPr lang="en-GB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D1DC2B-2BCC-3A51-518D-7ACAF50F35A7}"/>
              </a:ext>
            </a:extLst>
          </p:cNvPr>
          <p:cNvSpPr txBox="1"/>
          <p:nvPr/>
        </p:nvSpPr>
        <p:spPr>
          <a:xfrm>
            <a:off x="4897247" y="822960"/>
            <a:ext cx="224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SESSION 1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82431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717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3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0" name="Rectangle 717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 descr="Top 10: Sat nav apps | Honest John Kit | Honest John">
            <a:extLst>
              <a:ext uri="{FF2B5EF4-FFF2-40B4-BE49-F238E27FC236}">
                <a16:creationId xmlns:a16="http://schemas.microsoft.com/office/drawing/2014/main" id="{A7E303A5-63A5-82E0-3918-C438096F9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229" y="643467"/>
            <a:ext cx="837754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761F3F-AC98-6DA0-C667-77AD4FBCB159}"/>
              </a:ext>
            </a:extLst>
          </p:cNvPr>
          <p:cNvSpPr txBox="1"/>
          <p:nvPr/>
        </p:nvSpPr>
        <p:spPr>
          <a:xfrm>
            <a:off x="2940111" y="55364"/>
            <a:ext cx="6653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How we read the bible – starting points for the journey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5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7" name="Rectangle 3096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074" name="Picture 2" descr="8 Reasons We Don't Read the Bible Like We Should">
            <a:extLst>
              <a:ext uri="{FF2B5EF4-FFF2-40B4-BE49-F238E27FC236}">
                <a16:creationId xmlns:a16="http://schemas.microsoft.com/office/drawing/2014/main" id="{00823B55-3AB2-3D9B-9EC4-99B684E06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6" r="5538" b="-1"/>
          <a:stretch/>
        </p:blipFill>
        <p:spPr bwMode="auto">
          <a:xfrm>
            <a:off x="0" y="1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8" name="Freeform: Shape 3097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3099" name="Freeform: Shape 3098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3100" name="Freeform: Shape 3099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1FED4B-62AC-3F4B-B4B6-BAF226BDC23D}"/>
              </a:ext>
            </a:extLst>
          </p:cNvPr>
          <p:cNvSpPr txBox="1"/>
          <p:nvPr/>
        </p:nvSpPr>
        <p:spPr>
          <a:xfrm>
            <a:off x="8026822" y="1412253"/>
            <a:ext cx="3633747" cy="2700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07000"/>
              </a:lnSpc>
            </a:pPr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That we would all allow the Bible to </a:t>
            </a:r>
            <a:r>
              <a:rPr lang="en-GB" sz="2400" b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speak for itself</a:t>
            </a:r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</a:p>
          <a:p>
            <a:pPr lvl="0">
              <a:lnSpc>
                <a:spcPct val="107000"/>
              </a:lnSpc>
            </a:pPr>
            <a:endParaRPr lang="en-GB" sz="24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That as you read the Bible be prepared for the </a:t>
            </a:r>
            <a:r>
              <a:rPr lang="en-GB" sz="2400" b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Bible to read you</a:t>
            </a:r>
            <a:r>
              <a:rPr lang="en-GB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!</a:t>
            </a:r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en-GB" sz="24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>
              <a:lnSpc>
                <a:spcPct val="107000"/>
              </a:lnSpc>
            </a:pPr>
            <a:endParaRPr lang="en-GB" sz="24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above are the </a:t>
            </a:r>
            <a:r>
              <a:rPr lang="en-GB" sz="2400" b="1" u="sng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Holy Spirit’s </a:t>
            </a:r>
            <a:r>
              <a:rPr lang="en-GB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work…</a:t>
            </a:r>
            <a:endParaRPr lang="en-GB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CB2F0C-96C7-3B23-AE78-809EAF58C34C}"/>
              </a:ext>
            </a:extLst>
          </p:cNvPr>
          <p:cNvSpPr txBox="1"/>
          <p:nvPr/>
        </p:nvSpPr>
        <p:spPr>
          <a:xfrm>
            <a:off x="8026822" y="904966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we read the Bible…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1595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378BE99-3F13-CE8A-2D6C-82CDE443277A}"/>
              </a:ext>
            </a:extLst>
          </p:cNvPr>
          <p:cNvSpPr/>
          <p:nvPr/>
        </p:nvSpPr>
        <p:spPr>
          <a:xfrm>
            <a:off x="6948841" y="276342"/>
            <a:ext cx="5100507" cy="1580072"/>
          </a:xfrm>
          <a:prstGeom prst="rect">
            <a:avLst/>
          </a:prstGeom>
          <a:solidFill>
            <a:srgbClr val="FCF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C5763A-7DA3-EEAC-9997-C8604562731D}"/>
              </a:ext>
            </a:extLst>
          </p:cNvPr>
          <p:cNvGrpSpPr/>
          <p:nvPr/>
        </p:nvGrpSpPr>
        <p:grpSpPr>
          <a:xfrm>
            <a:off x="6226872" y="4746539"/>
            <a:ext cx="422982" cy="758039"/>
            <a:chOff x="6057138" y="2283714"/>
            <a:chExt cx="458724" cy="822093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8234C9C-FF44-1A9C-21CA-B1D82FC53C7A}"/>
                </a:ext>
              </a:extLst>
            </p:cNvPr>
            <p:cNvCxnSpPr>
              <a:cxnSpLocks/>
            </p:cNvCxnSpPr>
            <p:nvPr/>
          </p:nvCxnSpPr>
          <p:spPr>
            <a:xfrm>
              <a:off x="6286500" y="2283714"/>
              <a:ext cx="0" cy="8220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7E553C4-9553-E60A-947E-E697E30412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57138" y="2523744"/>
              <a:ext cx="4587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9A2E7A7-5FDA-2997-BF5F-046A7D7F26F8}"/>
              </a:ext>
            </a:extLst>
          </p:cNvPr>
          <p:cNvSpPr txBox="1"/>
          <p:nvPr/>
        </p:nvSpPr>
        <p:spPr>
          <a:xfrm>
            <a:off x="2083848" y="5698581"/>
            <a:ext cx="693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F19F17-0DFB-5F0F-AC45-D744CFC6ACE5}"/>
              </a:ext>
            </a:extLst>
          </p:cNvPr>
          <p:cNvSpPr txBox="1"/>
          <p:nvPr/>
        </p:nvSpPr>
        <p:spPr>
          <a:xfrm>
            <a:off x="3838035" y="6240310"/>
            <a:ext cx="83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Israel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CE498E-2BDF-EA9E-E341-DFD27002CCE5}"/>
              </a:ext>
            </a:extLst>
          </p:cNvPr>
          <p:cNvSpPr txBox="1"/>
          <p:nvPr/>
        </p:nvSpPr>
        <p:spPr>
          <a:xfrm>
            <a:off x="6695379" y="4829743"/>
            <a:ext cx="73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E9E919-C180-37D9-ADBD-27602826A63D}"/>
              </a:ext>
            </a:extLst>
          </p:cNvPr>
          <p:cNvSpPr txBox="1"/>
          <p:nvPr/>
        </p:nvSpPr>
        <p:spPr>
          <a:xfrm>
            <a:off x="7872996" y="2512048"/>
            <a:ext cx="975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Church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997FBC-0A43-4F2C-5CB2-E7226F1FD92B}"/>
              </a:ext>
            </a:extLst>
          </p:cNvPr>
          <p:cNvSpPr txBox="1"/>
          <p:nvPr/>
        </p:nvSpPr>
        <p:spPr>
          <a:xfrm>
            <a:off x="8624856" y="921678"/>
            <a:ext cx="165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Creation</a:t>
            </a:r>
          </a:p>
        </p:txBody>
      </p:sp>
      <p:pic>
        <p:nvPicPr>
          <p:cNvPr id="10" name="Graphic 9" descr="Users outline">
            <a:extLst>
              <a:ext uri="{FF2B5EF4-FFF2-40B4-BE49-F238E27FC236}">
                <a16:creationId xmlns:a16="http://schemas.microsoft.com/office/drawing/2014/main" id="{103B34CA-F5F7-D034-A8DE-E04FF45CB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6437" y="2704343"/>
            <a:ext cx="837891" cy="837891"/>
          </a:xfrm>
          <a:prstGeom prst="rect">
            <a:avLst/>
          </a:prstGeom>
        </p:spPr>
      </p:pic>
      <p:pic>
        <p:nvPicPr>
          <p:cNvPr id="11" name="Graphic 10" descr="Caret Down outline">
            <a:extLst>
              <a:ext uri="{FF2B5EF4-FFF2-40B4-BE49-F238E27FC236}">
                <a16:creationId xmlns:a16="http://schemas.microsoft.com/office/drawing/2014/main" id="{B640018C-3CE7-E005-3B84-06F599F9F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577645">
            <a:off x="6178201" y="4146660"/>
            <a:ext cx="914400" cy="914400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CB658D0E-8E98-9D28-A74D-0E0E7E26DF94}"/>
              </a:ext>
            </a:extLst>
          </p:cNvPr>
          <p:cNvSpPr/>
          <p:nvPr/>
        </p:nvSpPr>
        <p:spPr>
          <a:xfrm>
            <a:off x="6556814" y="736155"/>
            <a:ext cx="2225038" cy="3953192"/>
          </a:xfrm>
          <a:custGeom>
            <a:avLst/>
            <a:gdLst>
              <a:gd name="connsiteX0" fmla="*/ 2099733 w 2099733"/>
              <a:gd name="connsiteY0" fmla="*/ 0 h 2246488"/>
              <a:gd name="connsiteX1" fmla="*/ 0 w 2099733"/>
              <a:gd name="connsiteY1" fmla="*/ 2246488 h 2246488"/>
              <a:gd name="connsiteX0" fmla="*/ 2396913 w 2396913"/>
              <a:gd name="connsiteY0" fmla="*/ 0 h 2646538"/>
              <a:gd name="connsiteX1" fmla="*/ 0 w 2396913"/>
              <a:gd name="connsiteY1" fmla="*/ 2646538 h 2646538"/>
              <a:gd name="connsiteX0" fmla="*/ 2396913 w 2396913"/>
              <a:gd name="connsiteY0" fmla="*/ 0 h 2646538"/>
              <a:gd name="connsiteX1" fmla="*/ 0 w 2396913"/>
              <a:gd name="connsiteY1" fmla="*/ 2646538 h 2646538"/>
              <a:gd name="connsiteX0" fmla="*/ 2311858 w 2311858"/>
              <a:gd name="connsiteY0" fmla="*/ 0 h 2547110"/>
              <a:gd name="connsiteX1" fmla="*/ 0 w 2311858"/>
              <a:gd name="connsiteY1" fmla="*/ 2547110 h 2547110"/>
              <a:gd name="connsiteX0" fmla="*/ 2368562 w 2368562"/>
              <a:gd name="connsiteY0" fmla="*/ 0 h 3101073"/>
              <a:gd name="connsiteX1" fmla="*/ 0 w 2368562"/>
              <a:gd name="connsiteY1" fmla="*/ 3101073 h 3101073"/>
              <a:gd name="connsiteX0" fmla="*/ 2368562 w 2368562"/>
              <a:gd name="connsiteY0" fmla="*/ 0 h 3101073"/>
              <a:gd name="connsiteX1" fmla="*/ 0 w 2368562"/>
              <a:gd name="connsiteY1" fmla="*/ 3101073 h 3101073"/>
              <a:gd name="connsiteX0" fmla="*/ 2368562 w 2368562"/>
              <a:gd name="connsiteY0" fmla="*/ 0 h 3101073"/>
              <a:gd name="connsiteX1" fmla="*/ 0 w 2368562"/>
              <a:gd name="connsiteY1" fmla="*/ 3101073 h 3101073"/>
              <a:gd name="connsiteX0" fmla="*/ 2257543 w 2257543"/>
              <a:gd name="connsiteY0" fmla="*/ 0 h 3139152"/>
              <a:gd name="connsiteX1" fmla="*/ 0 w 2257543"/>
              <a:gd name="connsiteY1" fmla="*/ 3139152 h 3139152"/>
              <a:gd name="connsiteX0" fmla="*/ 2154454 w 2154454"/>
              <a:gd name="connsiteY0" fmla="*/ 0 h 3146768"/>
              <a:gd name="connsiteX1" fmla="*/ 0 w 2154454"/>
              <a:gd name="connsiteY1" fmla="*/ 3146768 h 3146768"/>
              <a:gd name="connsiteX0" fmla="*/ 2154454 w 2154454"/>
              <a:gd name="connsiteY0" fmla="*/ 0 h 3146768"/>
              <a:gd name="connsiteX1" fmla="*/ 0 w 2154454"/>
              <a:gd name="connsiteY1" fmla="*/ 3146768 h 3146768"/>
              <a:gd name="connsiteX0" fmla="*/ 1916555 w 1916555"/>
              <a:gd name="connsiteY0" fmla="*/ 0 h 3177231"/>
              <a:gd name="connsiteX1" fmla="*/ 0 w 1916555"/>
              <a:gd name="connsiteY1" fmla="*/ 3177231 h 3177231"/>
              <a:gd name="connsiteX0" fmla="*/ 1972064 w 1972064"/>
              <a:gd name="connsiteY0" fmla="*/ 0 h 3169615"/>
              <a:gd name="connsiteX1" fmla="*/ 0 w 1972064"/>
              <a:gd name="connsiteY1" fmla="*/ 3169615 h 3169615"/>
              <a:gd name="connsiteX0" fmla="*/ 1930259 w 1930259"/>
              <a:gd name="connsiteY0" fmla="*/ 0 h 3177645"/>
              <a:gd name="connsiteX1" fmla="*/ 0 w 1930259"/>
              <a:gd name="connsiteY1" fmla="*/ 3177645 h 3177645"/>
              <a:gd name="connsiteX0" fmla="*/ 1930259 w 1930259"/>
              <a:gd name="connsiteY0" fmla="*/ 0 h 3177645"/>
              <a:gd name="connsiteX1" fmla="*/ 0 w 1930259"/>
              <a:gd name="connsiteY1" fmla="*/ 3177645 h 3177645"/>
              <a:gd name="connsiteX0" fmla="*/ 1871732 w 1871732"/>
              <a:gd name="connsiteY0" fmla="*/ 0 h 3193704"/>
              <a:gd name="connsiteX1" fmla="*/ 0 w 1871732"/>
              <a:gd name="connsiteY1" fmla="*/ 3193704 h 319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1732" h="3193704">
                <a:moveTo>
                  <a:pt x="1871732" y="0"/>
                </a:moveTo>
                <a:cubicBezTo>
                  <a:pt x="1411840" y="1098309"/>
                  <a:pt x="588159" y="2604716"/>
                  <a:pt x="0" y="3193704"/>
                </a:cubicBezTo>
              </a:path>
            </a:pathLst>
          </a:custGeom>
          <a:noFill/>
          <a:ln w="22225">
            <a:solidFill>
              <a:schemeClr val="tx1"/>
            </a:solidFill>
            <a:headEnd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Graphic 12" descr="Caret Down outline">
            <a:extLst>
              <a:ext uri="{FF2B5EF4-FFF2-40B4-BE49-F238E27FC236}">
                <a16:creationId xmlns:a16="http://schemas.microsoft.com/office/drawing/2014/main" id="{2E7D96BA-5380-9C42-BF4A-2BF0BEA9AD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834374">
            <a:off x="7088340" y="3123500"/>
            <a:ext cx="664691" cy="665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D1AF00-5419-99C8-4EF3-846DCC34C996}"/>
              </a:ext>
            </a:extLst>
          </p:cNvPr>
          <p:cNvSpPr txBox="1"/>
          <p:nvPr/>
        </p:nvSpPr>
        <p:spPr>
          <a:xfrm>
            <a:off x="58600" y="2832338"/>
            <a:ext cx="104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Creation</a:t>
            </a:r>
          </a:p>
        </p:txBody>
      </p:sp>
      <p:pic>
        <p:nvPicPr>
          <p:cNvPr id="15" name="Graphic 14" descr="Caret Down outline">
            <a:extLst>
              <a:ext uri="{FF2B5EF4-FFF2-40B4-BE49-F238E27FC236}">
                <a16:creationId xmlns:a16="http://schemas.microsoft.com/office/drawing/2014/main" id="{B330C4E9-140E-0D29-BDCE-E11719940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24828">
            <a:off x="7853123" y="1358511"/>
            <a:ext cx="914400" cy="91440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EEFFD21C-EABE-8341-EA19-B14CEB6A413C}"/>
              </a:ext>
            </a:extLst>
          </p:cNvPr>
          <p:cNvGrpSpPr/>
          <p:nvPr/>
        </p:nvGrpSpPr>
        <p:grpSpPr>
          <a:xfrm>
            <a:off x="1042169" y="2990264"/>
            <a:ext cx="5339877" cy="3250046"/>
            <a:chOff x="1042169" y="2990264"/>
            <a:chExt cx="5339877" cy="3250046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D7345D2-7716-61A8-A472-DC6A0BE201A7}"/>
                </a:ext>
              </a:extLst>
            </p:cNvPr>
            <p:cNvSpPr/>
            <p:nvPr/>
          </p:nvSpPr>
          <p:spPr>
            <a:xfrm>
              <a:off x="1042169" y="2990264"/>
              <a:ext cx="4424431" cy="3250046"/>
            </a:xfrm>
            <a:custGeom>
              <a:avLst/>
              <a:gdLst>
                <a:gd name="connsiteX0" fmla="*/ 0 w 5579390"/>
                <a:gd name="connsiteY0" fmla="*/ 0 h 3056678"/>
                <a:gd name="connsiteX1" fmla="*/ 2386739 w 5579390"/>
                <a:gd name="connsiteY1" fmla="*/ 2975675 h 3056678"/>
                <a:gd name="connsiteX2" fmla="*/ 5579390 w 5579390"/>
                <a:gd name="connsiteY2" fmla="*/ 1921790 h 3056678"/>
                <a:gd name="connsiteX0" fmla="*/ 0 w 5156220"/>
                <a:gd name="connsiteY0" fmla="*/ 0 h 3067966"/>
                <a:gd name="connsiteX1" fmla="*/ 2386739 w 5156220"/>
                <a:gd name="connsiteY1" fmla="*/ 2975675 h 3067966"/>
                <a:gd name="connsiteX2" fmla="*/ 5156220 w 5156220"/>
                <a:gd name="connsiteY2" fmla="*/ 2046147 h 3067966"/>
                <a:gd name="connsiteX0" fmla="*/ 0 w 4914964"/>
                <a:gd name="connsiteY0" fmla="*/ 0 h 3162498"/>
                <a:gd name="connsiteX1" fmla="*/ 2386739 w 4914964"/>
                <a:gd name="connsiteY1" fmla="*/ 2975675 h 3162498"/>
                <a:gd name="connsiteX2" fmla="*/ 4914964 w 4914964"/>
                <a:gd name="connsiteY2" fmla="*/ 2548695 h 3162498"/>
                <a:gd name="connsiteX0" fmla="*/ 0 w 4914964"/>
                <a:gd name="connsiteY0" fmla="*/ 0 h 3151960"/>
                <a:gd name="connsiteX1" fmla="*/ 2386739 w 4914964"/>
                <a:gd name="connsiteY1" fmla="*/ 2975675 h 3151960"/>
                <a:gd name="connsiteX2" fmla="*/ 4914964 w 4914964"/>
                <a:gd name="connsiteY2" fmla="*/ 2548695 h 3151960"/>
                <a:gd name="connsiteX0" fmla="*/ 0 w 4937941"/>
                <a:gd name="connsiteY0" fmla="*/ 0 h 3148952"/>
                <a:gd name="connsiteX1" fmla="*/ 2386739 w 4937941"/>
                <a:gd name="connsiteY1" fmla="*/ 2975675 h 3148952"/>
                <a:gd name="connsiteX2" fmla="*/ 4937941 w 4937941"/>
                <a:gd name="connsiteY2" fmla="*/ 2538438 h 3148952"/>
                <a:gd name="connsiteX0" fmla="*/ 0 w 4937941"/>
                <a:gd name="connsiteY0" fmla="*/ 0 h 3166759"/>
                <a:gd name="connsiteX1" fmla="*/ 2294194 w 4937941"/>
                <a:gd name="connsiteY1" fmla="*/ 3000460 h 3166759"/>
                <a:gd name="connsiteX2" fmla="*/ 4937941 w 4937941"/>
                <a:gd name="connsiteY2" fmla="*/ 2538438 h 3166759"/>
                <a:gd name="connsiteX0" fmla="*/ 0 w 4836142"/>
                <a:gd name="connsiteY0" fmla="*/ 0 h 3169040"/>
                <a:gd name="connsiteX1" fmla="*/ 2294194 w 4836142"/>
                <a:gd name="connsiteY1" fmla="*/ 3000460 h 3169040"/>
                <a:gd name="connsiteX2" fmla="*/ 4836142 w 4836142"/>
                <a:gd name="connsiteY2" fmla="*/ 2546699 h 3169040"/>
                <a:gd name="connsiteX0" fmla="*/ 0 w 4836142"/>
                <a:gd name="connsiteY0" fmla="*/ 0 h 3175702"/>
                <a:gd name="connsiteX1" fmla="*/ 2222066 w 4836142"/>
                <a:gd name="connsiteY1" fmla="*/ 3009659 h 3175702"/>
                <a:gd name="connsiteX2" fmla="*/ 4836142 w 4836142"/>
                <a:gd name="connsiteY2" fmla="*/ 2546699 h 3175702"/>
                <a:gd name="connsiteX0" fmla="*/ 0 w 4836142"/>
                <a:gd name="connsiteY0" fmla="*/ 0 h 3171422"/>
                <a:gd name="connsiteX1" fmla="*/ 2222066 w 4836142"/>
                <a:gd name="connsiteY1" fmla="*/ 3009659 h 3171422"/>
                <a:gd name="connsiteX2" fmla="*/ 4836142 w 4836142"/>
                <a:gd name="connsiteY2" fmla="*/ 2546699 h 317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36142" h="3171422">
                  <a:moveTo>
                    <a:pt x="0" y="0"/>
                  </a:moveTo>
                  <a:cubicBezTo>
                    <a:pt x="728420" y="1327688"/>
                    <a:pt x="1292168" y="2689361"/>
                    <a:pt x="2222066" y="3009659"/>
                  </a:cubicBezTo>
                  <a:cubicBezTo>
                    <a:pt x="3151964" y="3329957"/>
                    <a:pt x="4062951" y="3174078"/>
                    <a:pt x="4836142" y="2546699"/>
                  </a:cubicBezTo>
                </a:path>
              </a:pathLst>
            </a:custGeom>
            <a:noFill/>
            <a:ln w="22225"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2AA4617-C48C-CDA7-89C1-077B79DB366E}"/>
                </a:ext>
              </a:extLst>
            </p:cNvPr>
            <p:cNvSpPr/>
            <p:nvPr/>
          </p:nvSpPr>
          <p:spPr>
            <a:xfrm>
              <a:off x="5459224" y="5560256"/>
              <a:ext cx="922822" cy="217506"/>
            </a:xfrm>
            <a:custGeom>
              <a:avLst/>
              <a:gdLst>
                <a:gd name="connsiteX0" fmla="*/ 0 w 822419"/>
                <a:gd name="connsiteY0" fmla="*/ 37721 h 189566"/>
                <a:gd name="connsiteX1" fmla="*/ 135266 w 822419"/>
                <a:gd name="connsiteY1" fmla="*/ 37721 h 189566"/>
                <a:gd name="connsiteX2" fmla="*/ 194783 w 822419"/>
                <a:gd name="connsiteY2" fmla="*/ 156756 h 189566"/>
                <a:gd name="connsiteX3" fmla="*/ 281354 w 822419"/>
                <a:gd name="connsiteY3" fmla="*/ 167577 h 189566"/>
                <a:gd name="connsiteX4" fmla="*/ 335460 w 822419"/>
                <a:gd name="connsiteY4" fmla="*/ 16079 h 189566"/>
                <a:gd name="connsiteX5" fmla="*/ 427441 w 822419"/>
                <a:gd name="connsiteY5" fmla="*/ 21489 h 189566"/>
                <a:gd name="connsiteX6" fmla="*/ 476137 w 822419"/>
                <a:gd name="connsiteY6" fmla="*/ 167577 h 189566"/>
                <a:gd name="connsiteX7" fmla="*/ 568118 w 822419"/>
                <a:gd name="connsiteY7" fmla="*/ 178398 h 189566"/>
                <a:gd name="connsiteX8" fmla="*/ 611403 w 822419"/>
                <a:gd name="connsiteY8" fmla="*/ 64774 h 189566"/>
                <a:gd name="connsiteX9" fmla="*/ 665510 w 822419"/>
                <a:gd name="connsiteY9" fmla="*/ 64774 h 189566"/>
                <a:gd name="connsiteX10" fmla="*/ 697974 w 822419"/>
                <a:gd name="connsiteY10" fmla="*/ 151345 h 189566"/>
                <a:gd name="connsiteX11" fmla="*/ 752080 w 822419"/>
                <a:gd name="connsiteY11" fmla="*/ 156756 h 189566"/>
                <a:gd name="connsiteX12" fmla="*/ 795366 w 822419"/>
                <a:gd name="connsiteY12" fmla="*/ 59364 h 189566"/>
                <a:gd name="connsiteX13" fmla="*/ 822419 w 822419"/>
                <a:gd name="connsiteY13" fmla="*/ 59364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2419" h="189566">
                  <a:moveTo>
                    <a:pt x="0" y="37721"/>
                  </a:moveTo>
                  <a:cubicBezTo>
                    <a:pt x="51401" y="27801"/>
                    <a:pt x="102802" y="17882"/>
                    <a:pt x="135266" y="37721"/>
                  </a:cubicBezTo>
                  <a:cubicBezTo>
                    <a:pt x="167730" y="57560"/>
                    <a:pt x="170435" y="135113"/>
                    <a:pt x="194783" y="156756"/>
                  </a:cubicBezTo>
                  <a:cubicBezTo>
                    <a:pt x="219131" y="178399"/>
                    <a:pt x="257908" y="191023"/>
                    <a:pt x="281354" y="167577"/>
                  </a:cubicBezTo>
                  <a:cubicBezTo>
                    <a:pt x="304800" y="144131"/>
                    <a:pt x="311112" y="40427"/>
                    <a:pt x="335460" y="16079"/>
                  </a:cubicBezTo>
                  <a:cubicBezTo>
                    <a:pt x="359808" y="-8269"/>
                    <a:pt x="403995" y="-3761"/>
                    <a:pt x="427441" y="21489"/>
                  </a:cubicBezTo>
                  <a:cubicBezTo>
                    <a:pt x="450887" y="46739"/>
                    <a:pt x="452691" y="141426"/>
                    <a:pt x="476137" y="167577"/>
                  </a:cubicBezTo>
                  <a:cubicBezTo>
                    <a:pt x="499583" y="193728"/>
                    <a:pt x="545574" y="195532"/>
                    <a:pt x="568118" y="178398"/>
                  </a:cubicBezTo>
                  <a:cubicBezTo>
                    <a:pt x="590662" y="161264"/>
                    <a:pt x="595171" y="83711"/>
                    <a:pt x="611403" y="64774"/>
                  </a:cubicBezTo>
                  <a:cubicBezTo>
                    <a:pt x="627635" y="45837"/>
                    <a:pt x="651082" y="50346"/>
                    <a:pt x="665510" y="64774"/>
                  </a:cubicBezTo>
                  <a:cubicBezTo>
                    <a:pt x="679938" y="79202"/>
                    <a:pt x="683546" y="136015"/>
                    <a:pt x="697974" y="151345"/>
                  </a:cubicBezTo>
                  <a:cubicBezTo>
                    <a:pt x="712402" y="166675"/>
                    <a:pt x="735848" y="172086"/>
                    <a:pt x="752080" y="156756"/>
                  </a:cubicBezTo>
                  <a:cubicBezTo>
                    <a:pt x="768312" y="141426"/>
                    <a:pt x="795366" y="59364"/>
                    <a:pt x="795366" y="59364"/>
                  </a:cubicBezTo>
                  <a:cubicBezTo>
                    <a:pt x="807089" y="43132"/>
                    <a:pt x="811598" y="51248"/>
                    <a:pt x="822419" y="5936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itle 27">
            <a:extLst>
              <a:ext uri="{FF2B5EF4-FFF2-40B4-BE49-F238E27FC236}">
                <a16:creationId xmlns:a16="http://schemas.microsoft.com/office/drawing/2014/main" id="{850D047B-0A37-768F-66F0-3FFB2373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50" y="292698"/>
            <a:ext cx="6211228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BIG STORY OF THE BIBLE:</a:t>
            </a:r>
            <a:br>
              <a:rPr lang="en-US" b="1" dirty="0"/>
            </a:br>
            <a:r>
              <a:rPr lang="en-US" sz="2800" dirty="0"/>
              <a:t>A drama in 6 Acts…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B95147-FE05-C71C-442D-BA4451B9E788}"/>
              </a:ext>
            </a:extLst>
          </p:cNvPr>
          <p:cNvSpPr txBox="1"/>
          <p:nvPr/>
        </p:nvSpPr>
        <p:spPr>
          <a:xfrm>
            <a:off x="1039358" y="1920492"/>
            <a:ext cx="1529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1. God establishes his Kingdom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30F8C5-B8D4-4B5C-4F8E-37D4D5385B83}"/>
              </a:ext>
            </a:extLst>
          </p:cNvPr>
          <p:cNvSpPr txBox="1"/>
          <p:nvPr/>
        </p:nvSpPr>
        <p:spPr>
          <a:xfrm>
            <a:off x="1665416" y="3282621"/>
            <a:ext cx="1529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2. Rebellion in the Kingdom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D21B02-D007-F397-9365-97CD332EB82F}"/>
              </a:ext>
            </a:extLst>
          </p:cNvPr>
          <p:cNvSpPr txBox="1"/>
          <p:nvPr/>
        </p:nvSpPr>
        <p:spPr>
          <a:xfrm>
            <a:off x="5352885" y="3092364"/>
            <a:ext cx="1384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4. The Coming of the King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D899F1-F3A0-9C28-0518-D7935EBC5FE4}"/>
              </a:ext>
            </a:extLst>
          </p:cNvPr>
          <p:cNvSpPr txBox="1"/>
          <p:nvPr/>
        </p:nvSpPr>
        <p:spPr>
          <a:xfrm>
            <a:off x="2888344" y="4603698"/>
            <a:ext cx="1788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3. Redemption initiated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2872BC-98C3-3B65-F4D5-4BD5566029CB}"/>
              </a:ext>
            </a:extLst>
          </p:cNvPr>
          <p:cNvSpPr txBox="1"/>
          <p:nvPr/>
        </p:nvSpPr>
        <p:spPr>
          <a:xfrm>
            <a:off x="5803633" y="1729736"/>
            <a:ext cx="1529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5. Spreading the news of the King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E0A8B7-ECB1-B2FD-373A-D8DD207EEDAC}"/>
              </a:ext>
            </a:extLst>
          </p:cNvPr>
          <p:cNvSpPr txBox="1"/>
          <p:nvPr/>
        </p:nvSpPr>
        <p:spPr>
          <a:xfrm>
            <a:off x="6615530" y="574833"/>
            <a:ext cx="1142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6. The Return of the King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4AF3D1-CF8C-5733-34ED-36506004AC42}"/>
              </a:ext>
            </a:extLst>
          </p:cNvPr>
          <p:cNvSpPr txBox="1"/>
          <p:nvPr/>
        </p:nvSpPr>
        <p:spPr>
          <a:xfrm>
            <a:off x="3704083" y="3274453"/>
            <a:ext cx="134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Interlude – Awaiting Messiah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0E97B72-190B-F249-57AE-213E2FE329D0}"/>
              </a:ext>
            </a:extLst>
          </p:cNvPr>
          <p:cNvCxnSpPr>
            <a:cxnSpLocks/>
            <a:stCxn id="29" idx="1"/>
            <a:endCxn id="14" idx="0"/>
          </p:cNvCxnSpPr>
          <p:nvPr/>
        </p:nvCxnSpPr>
        <p:spPr>
          <a:xfrm flipH="1">
            <a:off x="583427" y="2382157"/>
            <a:ext cx="455931" cy="450181"/>
          </a:xfrm>
          <a:prstGeom prst="straightConnector1">
            <a:avLst/>
          </a:prstGeom>
          <a:ln w="31750">
            <a:solidFill>
              <a:srgbClr val="FFC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57BCA46-851D-B19A-B5C0-2E927F7E52B1}"/>
              </a:ext>
            </a:extLst>
          </p:cNvPr>
          <p:cNvCxnSpPr>
            <a:cxnSpLocks/>
          </p:cNvCxnSpPr>
          <p:nvPr/>
        </p:nvCxnSpPr>
        <p:spPr>
          <a:xfrm>
            <a:off x="2431176" y="4186446"/>
            <a:ext cx="84740" cy="1339739"/>
          </a:xfrm>
          <a:prstGeom prst="straightConnector1">
            <a:avLst/>
          </a:prstGeom>
          <a:ln w="31750">
            <a:solidFill>
              <a:srgbClr val="FFC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32DF1D6-50B0-384E-47D1-AE2F09090A68}"/>
              </a:ext>
            </a:extLst>
          </p:cNvPr>
          <p:cNvCxnSpPr>
            <a:cxnSpLocks/>
          </p:cNvCxnSpPr>
          <p:nvPr/>
        </p:nvCxnSpPr>
        <p:spPr>
          <a:xfrm>
            <a:off x="4137482" y="4982370"/>
            <a:ext cx="120135" cy="1136171"/>
          </a:xfrm>
          <a:prstGeom prst="straightConnector1">
            <a:avLst/>
          </a:prstGeom>
          <a:ln w="31750">
            <a:solidFill>
              <a:srgbClr val="FFC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F6E507C-F6C3-855E-D580-5CB0EC3D8BA1}"/>
              </a:ext>
            </a:extLst>
          </p:cNvPr>
          <p:cNvCxnSpPr>
            <a:cxnSpLocks/>
          </p:cNvCxnSpPr>
          <p:nvPr/>
        </p:nvCxnSpPr>
        <p:spPr>
          <a:xfrm>
            <a:off x="4780249" y="3972849"/>
            <a:ext cx="1036280" cy="1469522"/>
          </a:xfrm>
          <a:prstGeom prst="straightConnector1">
            <a:avLst/>
          </a:prstGeom>
          <a:ln w="31750">
            <a:solidFill>
              <a:srgbClr val="FFC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24E6456-37DB-5E96-CADD-F6B60E797833}"/>
              </a:ext>
            </a:extLst>
          </p:cNvPr>
          <p:cNvCxnSpPr>
            <a:cxnSpLocks/>
          </p:cNvCxnSpPr>
          <p:nvPr/>
        </p:nvCxnSpPr>
        <p:spPr>
          <a:xfrm>
            <a:off x="5910246" y="4005131"/>
            <a:ext cx="416735" cy="774168"/>
          </a:xfrm>
          <a:prstGeom prst="straightConnector1">
            <a:avLst/>
          </a:prstGeom>
          <a:ln w="31750">
            <a:solidFill>
              <a:srgbClr val="FFC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5171E71-A299-C10A-CC9E-04D56CBC96F7}"/>
              </a:ext>
            </a:extLst>
          </p:cNvPr>
          <p:cNvCxnSpPr>
            <a:cxnSpLocks/>
          </p:cNvCxnSpPr>
          <p:nvPr/>
        </p:nvCxnSpPr>
        <p:spPr>
          <a:xfrm>
            <a:off x="7003813" y="2359678"/>
            <a:ext cx="665520" cy="500216"/>
          </a:xfrm>
          <a:prstGeom prst="straightConnector1">
            <a:avLst/>
          </a:prstGeom>
          <a:ln w="31750">
            <a:solidFill>
              <a:srgbClr val="FFC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CE494AA-14B5-5F9E-03C0-194955BB71CC}"/>
              </a:ext>
            </a:extLst>
          </p:cNvPr>
          <p:cNvCxnSpPr>
            <a:cxnSpLocks/>
          </p:cNvCxnSpPr>
          <p:nvPr/>
        </p:nvCxnSpPr>
        <p:spPr>
          <a:xfrm>
            <a:off x="7607568" y="1451936"/>
            <a:ext cx="464405" cy="197650"/>
          </a:xfrm>
          <a:prstGeom prst="straightConnector1">
            <a:avLst/>
          </a:prstGeom>
          <a:ln w="31750">
            <a:solidFill>
              <a:srgbClr val="FFC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74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615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A shelf with many books&#10;&#10;Description automatically generated with medium confidence">
            <a:extLst>
              <a:ext uri="{FF2B5EF4-FFF2-40B4-BE49-F238E27FC236}">
                <a16:creationId xmlns:a16="http://schemas.microsoft.com/office/drawing/2014/main" id="{BC7DBC4C-D5BE-BA7D-CBD3-C59964CF2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" r="599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56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ming and Reframing – Making Conflict Suck Less: The Basics">
            <a:extLst>
              <a:ext uri="{FF2B5EF4-FFF2-40B4-BE49-F238E27FC236}">
                <a16:creationId xmlns:a16="http://schemas.microsoft.com/office/drawing/2014/main" id="{F1909BA2-568C-CB41-43D4-0D348363C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6366" y="0"/>
            <a:ext cx="47271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B43338-D334-DEE8-14B6-BC3F48B9BC3D}"/>
              </a:ext>
            </a:extLst>
          </p:cNvPr>
          <p:cNvSpPr txBox="1"/>
          <p:nvPr/>
        </p:nvSpPr>
        <p:spPr>
          <a:xfrm>
            <a:off x="277586" y="997995"/>
            <a:ext cx="33787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/>
          </a:p>
          <a:p>
            <a:r>
              <a:rPr lang="en-US" sz="3600" b="1" dirty="0"/>
              <a:t>Correct starting points</a:t>
            </a:r>
          </a:p>
          <a:p>
            <a:endParaRPr lang="en-US" sz="3600" b="1" dirty="0"/>
          </a:p>
          <a:p>
            <a:endParaRPr lang="en-US" sz="3600" b="1" dirty="0"/>
          </a:p>
          <a:p>
            <a:r>
              <a:rPr lang="en-US" sz="3600" b="1" dirty="0"/>
              <a:t>The Big Story of the Bible</a:t>
            </a:r>
            <a:endParaRPr lang="en-GB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FBA618-258E-A2D3-AF35-AE15F7076FE2}"/>
              </a:ext>
            </a:extLst>
          </p:cNvPr>
          <p:cNvSpPr txBox="1"/>
          <p:nvPr/>
        </p:nvSpPr>
        <p:spPr>
          <a:xfrm>
            <a:off x="9388031" y="1551993"/>
            <a:ext cx="28039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Biblical Cannon</a:t>
            </a:r>
          </a:p>
          <a:p>
            <a:endParaRPr lang="en-US" sz="3600" b="1" dirty="0"/>
          </a:p>
          <a:p>
            <a:endParaRPr lang="en-US" sz="3600" b="1" dirty="0"/>
          </a:p>
          <a:p>
            <a:r>
              <a:rPr lang="en-US" sz="3600" b="1" dirty="0"/>
              <a:t>Historical Context</a:t>
            </a:r>
            <a:endParaRPr lang="en-GB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D1DC2B-2BCC-3A51-518D-7ACAF50F35A7}"/>
              </a:ext>
            </a:extLst>
          </p:cNvPr>
          <p:cNvSpPr txBox="1"/>
          <p:nvPr/>
        </p:nvSpPr>
        <p:spPr>
          <a:xfrm>
            <a:off x="3804557" y="120832"/>
            <a:ext cx="4578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 FRAME…</a:t>
            </a:r>
          </a:p>
          <a:p>
            <a:r>
              <a:rPr lang="en-US" sz="3600" b="1" u="sng" dirty="0"/>
              <a:t>How</a:t>
            </a:r>
            <a:r>
              <a:rPr lang="en-US" sz="3600" b="1" dirty="0"/>
              <a:t> we read the Bible</a:t>
            </a:r>
          </a:p>
          <a:p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865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Ruth 1:1 In the days when the judges ruled, there was a famine in the land.  And a certain man from Bethlehem in Judah, with his wife and two sons, went  to">
            <a:extLst>
              <a:ext uri="{FF2B5EF4-FFF2-40B4-BE49-F238E27FC236}">
                <a16:creationId xmlns:a16="http://schemas.microsoft.com/office/drawing/2014/main" id="{61C03A25-6DE3-B2D7-784E-C621EE7DE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6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259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2C1323BB29BF44AE67C89A5DFE53AB" ma:contentTypeVersion="15" ma:contentTypeDescription="Create a new document." ma:contentTypeScope="" ma:versionID="a51aeb42e911609c5714020028970a09">
  <xsd:schema xmlns:xsd="http://www.w3.org/2001/XMLSchema" xmlns:xs="http://www.w3.org/2001/XMLSchema" xmlns:p="http://schemas.microsoft.com/office/2006/metadata/properties" xmlns:ns2="f7b76456-0933-43c4-8e39-5e6b8d4e33b2" xmlns:ns3="02885fbc-01f2-4f4d-9c3f-6c0d0adf6fd0" targetNamespace="http://schemas.microsoft.com/office/2006/metadata/properties" ma:root="true" ma:fieldsID="cb8b4fc7e24c55f89f933d3a01c3e681" ns2:_="" ns3:_="">
    <xsd:import namespace="f7b76456-0933-43c4-8e39-5e6b8d4e33b2"/>
    <xsd:import namespace="02885fbc-01f2-4f4d-9c3f-6c0d0adf6f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76456-0933-43c4-8e39-5e6b8d4e33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a6d8637-197d-449b-bbb3-e71f9a3e27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85fbc-01f2-4f4d-9c3f-6c0d0adf6fd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476831b-7754-436a-bf20-bb087492ee64}" ma:internalName="TaxCatchAll" ma:showField="CatchAllData" ma:web="02885fbc-01f2-4f4d-9c3f-6c0d0adf6f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76456-0933-43c4-8e39-5e6b8d4e33b2">
      <Terms xmlns="http://schemas.microsoft.com/office/infopath/2007/PartnerControls"/>
    </lcf76f155ced4ddcb4097134ff3c332f>
    <TaxCatchAll xmlns="02885fbc-01f2-4f4d-9c3f-6c0d0adf6fd0" xsi:nil="true"/>
  </documentManagement>
</p:properties>
</file>

<file path=customXml/itemProps1.xml><?xml version="1.0" encoding="utf-8"?>
<ds:datastoreItem xmlns:ds="http://schemas.openxmlformats.org/officeDocument/2006/customXml" ds:itemID="{7AD627C2-7CAA-4888-927E-1BBCF7F90D0D}"/>
</file>

<file path=customXml/itemProps2.xml><?xml version="1.0" encoding="utf-8"?>
<ds:datastoreItem xmlns:ds="http://schemas.openxmlformats.org/officeDocument/2006/customXml" ds:itemID="{D0CF2BF0-500D-4F18-90D6-C28F0BE63794}"/>
</file>

<file path=customXml/itemProps3.xml><?xml version="1.0" encoding="utf-8"?>
<ds:datastoreItem xmlns:ds="http://schemas.openxmlformats.org/officeDocument/2006/customXml" ds:itemID="{E804D8FF-BCE6-4A87-A1D1-E70F5F450269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</TotalTime>
  <Words>370</Words>
  <Application>Microsoft Office PowerPoint</Application>
  <PresentationFormat>Widescreen</PresentationFormat>
  <Paragraphs>67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Meiryo</vt:lpstr>
      <vt:lpstr>Aptos</vt:lpstr>
      <vt:lpstr>Arial</vt:lpstr>
      <vt:lpstr>Calibri</vt:lpstr>
      <vt:lpstr>Calibri Light</vt:lpstr>
      <vt:lpstr>Office Theme</vt:lpstr>
      <vt:lpstr>An Unexpected Story: A Journey from Lament to Hope</vt:lpstr>
      <vt:lpstr>PowerPoint Presentation</vt:lpstr>
      <vt:lpstr>PowerPoint Presentation</vt:lpstr>
      <vt:lpstr>PowerPoint Presentation</vt:lpstr>
      <vt:lpstr>PowerPoint Presentation</vt:lpstr>
      <vt:lpstr>THE BIG STORY OF THE BIBLE: A drama in 6 Acts…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Nigel Langford</dc:creator>
  <cp:lastModifiedBy>Office Administrator</cp:lastModifiedBy>
  <cp:revision>3</cp:revision>
  <cp:lastPrinted>2024-07-10T09:03:18Z</cp:lastPrinted>
  <dcterms:created xsi:type="dcterms:W3CDTF">2023-02-10T13:30:40Z</dcterms:created>
  <dcterms:modified xsi:type="dcterms:W3CDTF">2024-07-10T09:11:55Z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0x010100A82C1323BB29BF44AE67C89A5DFE53AB</vt:lpwstr>
  </property>
</Properties>
</file>